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62" r:id="rId4"/>
    <p:sldId id="258" r:id="rId5"/>
    <p:sldId id="259" r:id="rId6"/>
    <p:sldId id="260" r:id="rId7"/>
    <p:sldId id="263" r:id="rId8"/>
    <p:sldId id="264" r:id="rId9"/>
    <p:sldId id="261"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35" autoAdjust="0"/>
    <p:restoredTop sz="94660"/>
  </p:normalViewPr>
  <p:slideViewPr>
    <p:cSldViewPr>
      <p:cViewPr varScale="1">
        <p:scale>
          <a:sx n="69" d="100"/>
          <a:sy n="69" d="100"/>
        </p:scale>
        <p:origin x="-1410"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7010400" y="2052960"/>
            <a:ext cx="1981200" cy="1828800"/>
          </a:xfrm>
        </p:spPr>
        <p:txBody>
          <a:bodyPr anchor="ctr">
            <a:normAutofit/>
          </a:bodyPr>
          <a:lstStyle>
            <a:lvl1pPr marL="0" indent="0" algn="l">
              <a:buNone/>
              <a:defRPr sz="19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10" name="Date Placeholder 9"/>
          <p:cNvSpPr>
            <a:spLocks noGrp="1"/>
          </p:cNvSpPr>
          <p:nvPr>
            <p:ph type="dt" sz="half" idx="10"/>
          </p:nvPr>
        </p:nvSpPr>
        <p:spPr/>
        <p:txBody>
          <a:bodyPr/>
          <a:lstStyle>
            <a:lvl1pPr>
              <a:defRPr>
                <a:solidFill>
                  <a:schemeClr val="bg2"/>
                </a:solidFill>
              </a:defRPr>
            </a:lvl1pPr>
          </a:lstStyle>
          <a:p>
            <a:fld id="{1E2220C2-C8EA-4A67-A51F-322E6DFF68BF}" type="datetimeFigureOut">
              <a:rPr lang="en-US" smtClean="0"/>
              <a:t>5/31/2021</a:t>
            </a:fld>
            <a:endParaRPr lang="en-US"/>
          </a:p>
        </p:txBody>
      </p:sp>
      <p:sp>
        <p:nvSpPr>
          <p:cNvPr id="11" name="Slide Number Placeholder 10"/>
          <p:cNvSpPr>
            <a:spLocks noGrp="1"/>
          </p:cNvSpPr>
          <p:nvPr>
            <p:ph type="sldNum" sz="quarter" idx="11"/>
          </p:nvPr>
        </p:nvSpPr>
        <p:spPr/>
        <p:txBody>
          <a:bodyPr/>
          <a:lstStyle>
            <a:lvl1pPr>
              <a:defRPr>
                <a:solidFill>
                  <a:srgbClr val="FFFFFF"/>
                </a:solidFill>
              </a:defRPr>
            </a:lvl1pPr>
          </a:lstStyle>
          <a:p>
            <a:fld id="{2B9D698A-ED6A-447B-A0AF-05938B48D9A5}" type="slidenum">
              <a:rPr lang="en-US" smtClean="0"/>
              <a:t>‹#›</a:t>
            </a:fld>
            <a:endParaRPr lang="en-US"/>
          </a:p>
        </p:txBody>
      </p:sp>
      <p:sp>
        <p:nvSpPr>
          <p:cNvPr id="12" name="Footer Placeholder 11"/>
          <p:cNvSpPr>
            <a:spLocks noGrp="1"/>
          </p:cNvSpPr>
          <p:nvPr>
            <p:ph type="ftr" sz="quarter" idx="12"/>
          </p:nvPr>
        </p:nvSpPr>
        <p:spPr/>
        <p:txBody>
          <a:bodyPr/>
          <a:lstStyle>
            <a:lvl1pPr>
              <a:defRPr>
                <a:solidFill>
                  <a:schemeClr val="bg2"/>
                </a:solidFill>
              </a:defRPr>
            </a:lvl1pPr>
          </a:lstStyle>
          <a:p>
            <a:endParaRPr lang="en-US"/>
          </a:p>
        </p:txBody>
      </p:sp>
      <p:sp>
        <p:nvSpPr>
          <p:cNvPr id="13" name="Title 12"/>
          <p:cNvSpPr>
            <a:spLocks noGrp="1"/>
          </p:cNvSpPr>
          <p:nvPr>
            <p:ph type="title"/>
          </p:nvPr>
        </p:nvSpPr>
        <p:spPr>
          <a:xfrm>
            <a:off x="457200" y="2052960"/>
            <a:ext cx="6324600" cy="1828800"/>
          </a:xfrm>
        </p:spPr>
        <p:txBody>
          <a:bodyPr/>
          <a:lstStyle>
            <a:lvl1pPr algn="r">
              <a:defRPr sz="4200" spc="150" baseline="0"/>
            </a:lvl1pPr>
          </a:lstStyle>
          <a:p>
            <a:r>
              <a:rPr lang="en-US" smtClean="0"/>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E2220C2-C8EA-4A67-A51F-322E6DFF68BF}" type="datetimeFigureOut">
              <a:rPr lang="en-US" smtClean="0"/>
              <a:t>5/31/2021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9D698A-ED6A-447B-A0AF-05938B48D9A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152400" y="147319"/>
            <a:ext cx="6705600"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47319"/>
            <a:ext cx="1956046"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7162800" y="274638"/>
            <a:ext cx="1676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E2220C2-C8EA-4A67-A51F-322E6DFF68BF}" type="datetimeFigureOut">
              <a:rPr lang="en-US" smtClean="0"/>
              <a:t>5/31/2021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2B9D698A-ED6A-447B-A0AF-05938B48D9A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E2220C2-C8EA-4A67-A51F-322E6DFF68BF}" type="datetimeFigureOut">
              <a:rPr lang="en-US" smtClean="0"/>
              <a:t>5/31/2021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B9D698A-ED6A-447B-A0AF-05938B48D9A5}" type="slidenum">
              <a:rPr lang="en-US" smtClean="0"/>
              <a:t>‹#›</a:t>
            </a:fld>
            <a:endParaRPr lang="en-US"/>
          </a:p>
        </p:txBody>
      </p:sp>
      <p:sp>
        <p:nvSpPr>
          <p:cNvPr id="7" name="Title 6"/>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7162799" y="2892277"/>
            <a:ext cx="1600201" cy="1645920"/>
          </a:xfrm>
        </p:spPr>
        <p:txBody>
          <a:bodyPr anchor="ctr"/>
          <a:lstStyle>
            <a:lvl1pPr marL="0" indent="0">
              <a:buNone/>
              <a:defRPr sz="2000">
                <a:solidFill>
                  <a:schemeClr val="bg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9" name="Date Placeholder 8"/>
          <p:cNvSpPr>
            <a:spLocks noGrp="1"/>
          </p:cNvSpPr>
          <p:nvPr>
            <p:ph type="dt" sz="half" idx="10"/>
          </p:nvPr>
        </p:nvSpPr>
        <p:spPr/>
        <p:txBody>
          <a:bodyPr/>
          <a:lstStyle>
            <a:lvl1pPr>
              <a:defRPr>
                <a:solidFill>
                  <a:srgbClr val="FFFFFF"/>
                </a:solidFill>
              </a:defRPr>
            </a:lvl1pPr>
          </a:lstStyle>
          <a:p>
            <a:fld id="{1E2220C2-C8EA-4A67-A51F-322E6DFF68BF}" type="datetimeFigureOut">
              <a:rPr lang="en-US" smtClean="0"/>
              <a:t>5/31/2021</a:t>
            </a:fld>
            <a:endParaRPr lang="en-US"/>
          </a:p>
        </p:txBody>
      </p:sp>
      <p:sp>
        <p:nvSpPr>
          <p:cNvPr id="10" name="Slide Number Placeholder 9"/>
          <p:cNvSpPr>
            <a:spLocks noGrp="1"/>
          </p:cNvSpPr>
          <p:nvPr>
            <p:ph type="sldNum" sz="quarter" idx="11"/>
          </p:nvPr>
        </p:nvSpPr>
        <p:spPr/>
        <p:txBody>
          <a:bodyPr/>
          <a:lstStyle>
            <a:lvl1pPr>
              <a:defRPr>
                <a:solidFill>
                  <a:schemeClr val="bg2"/>
                </a:solidFill>
              </a:defRPr>
            </a:lvl1pPr>
          </a:lstStyle>
          <a:p>
            <a:fld id="{2B9D698A-ED6A-447B-A0AF-05938B48D9A5}" type="slidenum">
              <a:rPr lang="en-US" smtClean="0"/>
              <a:t>‹#›</a:t>
            </a:fld>
            <a:endParaRPr lang="en-US"/>
          </a:p>
        </p:txBody>
      </p:sp>
      <p:sp>
        <p:nvSpPr>
          <p:cNvPr id="11" name="Footer Placeholder 10"/>
          <p:cNvSpPr>
            <a:spLocks noGrp="1"/>
          </p:cNvSpPr>
          <p:nvPr>
            <p:ph type="ftr" sz="quarter" idx="12"/>
          </p:nvPr>
        </p:nvSpPr>
        <p:spPr/>
        <p:txBody>
          <a:bodyPr/>
          <a:lstStyle>
            <a:lvl1pPr>
              <a:defRPr>
                <a:solidFill>
                  <a:srgbClr val="FFFFFF"/>
                </a:solidFill>
              </a:defRPr>
            </a:lvl1pPr>
          </a:lstStyle>
          <a:p>
            <a:endParaRPr lang="en-US"/>
          </a:p>
        </p:txBody>
      </p:sp>
      <p:sp>
        <p:nvSpPr>
          <p:cNvPr id="12" name="Title 11"/>
          <p:cNvSpPr>
            <a:spLocks noGrp="1"/>
          </p:cNvSpPr>
          <p:nvPr>
            <p:ph type="title"/>
          </p:nvPr>
        </p:nvSpPr>
        <p:spPr>
          <a:xfrm>
            <a:off x="381000" y="2892277"/>
            <a:ext cx="6324600" cy="1645920"/>
          </a:xfrm>
        </p:spPr>
        <p:txBody>
          <a:bodyPr/>
          <a:lstStyle>
            <a:lvl1pPr algn="r">
              <a:defRPr sz="4200" spc="150" baseline="0"/>
            </a:lvl1pPr>
          </a:lstStyle>
          <a:p>
            <a:r>
              <a:rPr lang="en-US" smtClean="0"/>
              <a:t>Click to edit Master title style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E2220C2-C8EA-4A67-A51F-322E6DFF68BF}"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9D698A-ED6A-447B-A0AF-05938B48D9A5}" type="slidenum">
              <a:rPr lang="en-US" smtClean="0"/>
              <a:t>‹#›</a:t>
            </a:fld>
            <a:endParaRPr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722438"/>
            <a:ext cx="4040188"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399"/>
            <a:ext cx="4040188"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5" y="1722438"/>
            <a:ext cx="4041775"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438399"/>
            <a:ext cx="4041775"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E2220C2-C8EA-4A67-A51F-322E6DFF68BF}" type="datetimeFigureOut">
              <a:rPr lang="en-US" smtClean="0"/>
              <a:t>5/31/2021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B9D698A-ED6A-447B-A0AF-05938B48D9A5}"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E2220C2-C8EA-4A67-A51F-322E6DFF68BF}" type="datetimeFigureOut">
              <a:rPr lang="en-US" smtClean="0"/>
              <a:t>5/31/2021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B9D698A-ED6A-447B-A0AF-05938B48D9A5}" type="slidenum">
              <a:rPr lang="en-US" smtClean="0"/>
              <a:t>‹#›</a:t>
            </a:fld>
            <a:endParaRPr lang="en-US"/>
          </a:p>
        </p:txBody>
      </p:sp>
      <p:sp>
        <p:nvSpPr>
          <p:cNvPr id="6" name="Title 5"/>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52400" y="150919"/>
            <a:ext cx="8831802"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1E2220C2-C8EA-4A67-A51F-322E6DFF68BF}" type="datetimeFigureOut">
              <a:rPr lang="en-US" smtClean="0"/>
              <a:t>5/31/2021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B9D698A-ED6A-447B-A0AF-05938B48D9A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2"/>
      </p:bgRef>
    </p:bg>
    <p:spTree>
      <p:nvGrpSpPr>
        <p:cNvPr id="1" name=""/>
        <p:cNvGrpSpPr/>
        <p:nvPr/>
      </p:nvGrpSpPr>
      <p:grpSpPr>
        <a:xfrm>
          <a:off x="0" y="0"/>
          <a:ext cx="0" cy="0"/>
          <a:chOff x="0" y="0"/>
          <a:chExt cx="0" cy="0"/>
        </a:xfrm>
      </p:grpSpPr>
      <p:sp>
        <p:nvSpPr>
          <p:cNvPr id="10" name="Rectangle 9"/>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50876"/>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152400" y="152400"/>
            <a:ext cx="6705600" cy="6553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09600" y="304800"/>
            <a:ext cx="58674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7159752" y="2130552"/>
            <a:ext cx="1673352" cy="2816352"/>
          </a:xfrm>
        </p:spPr>
        <p:txBody>
          <a:bodyPr tIns="0"/>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2220C2-C8EA-4A67-A51F-322E6DFF68BF}"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ln>
            <a:noFill/>
          </a:ln>
        </p:spPr>
        <p:txBody>
          <a:bodyPr/>
          <a:lstStyle>
            <a:lvl1pPr>
              <a:defRPr>
                <a:solidFill>
                  <a:srgbClr val="FFFFFF"/>
                </a:solidFill>
              </a:defRPr>
            </a:lvl1pPr>
          </a:lstStyle>
          <a:p>
            <a:fld id="{2B9D698A-ED6A-447B-A0AF-05938B48D9A5}" type="slidenum">
              <a:rPr lang="en-US" smtClean="0"/>
              <a:t>‹#›</a:t>
            </a:fld>
            <a:endParaRPr lang="en-US"/>
          </a:p>
        </p:txBody>
      </p:sp>
      <p:sp>
        <p:nvSpPr>
          <p:cNvPr id="11" name="Title 10"/>
          <p:cNvSpPr>
            <a:spLocks noGrp="1"/>
          </p:cNvSpPr>
          <p:nvPr>
            <p:ph type="title"/>
          </p:nvPr>
        </p:nvSpPr>
        <p:spPr>
          <a:xfrm>
            <a:off x="7159752" y="457200"/>
            <a:ext cx="1675660" cy="1673352"/>
          </a:xfrm>
        </p:spPr>
        <p:txBody>
          <a:bodyPr anchor="b"/>
          <a:lstStyle>
            <a:lvl1pPr algn="l">
              <a:defRPr sz="2000" spc="150" baseline="0"/>
            </a:lvl1pPr>
          </a:lstStyle>
          <a:p>
            <a:r>
              <a:rPr lang="en-US" smtClean="0"/>
              <a:t>Click to edit Master title style</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7010400" y="150876"/>
            <a:ext cx="1981200" cy="6556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52400" y="152400"/>
            <a:ext cx="6705600" cy="6553200"/>
          </a:xfrm>
        </p:spPr>
        <p:txBody>
          <a:bodyPr anchor="ct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162800" y="2133600"/>
            <a:ext cx="1676400" cy="2971800"/>
          </a:xfrm>
        </p:spPr>
        <p:txBody>
          <a:bodyPr tIns="0"/>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E2220C2-C8EA-4A67-A51F-322E6DFF68BF}" type="datetimeFigureOut">
              <a:rPr lang="en-US" smtClean="0"/>
              <a:t>5/31/2021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B9D698A-ED6A-447B-A0AF-05938B48D9A5}" type="slidenum">
              <a:rPr lang="en-US" smtClean="0"/>
              <a:t>‹#›</a:t>
            </a:fld>
            <a:endParaRPr lang="en-US"/>
          </a:p>
        </p:txBody>
      </p:sp>
      <p:sp>
        <p:nvSpPr>
          <p:cNvPr id="10" name="Title 9"/>
          <p:cNvSpPr>
            <a:spLocks noGrp="1"/>
          </p:cNvSpPr>
          <p:nvPr>
            <p:ph type="title"/>
          </p:nvPr>
        </p:nvSpPr>
        <p:spPr>
          <a:xfrm>
            <a:off x="7162800" y="460248"/>
            <a:ext cx="1676400" cy="1673352"/>
          </a:xfrm>
        </p:spPr>
        <p:txBody>
          <a:bodyPr anchor="b"/>
          <a:lstStyle>
            <a:lvl1pPr algn="l">
              <a:defRPr sz="2000" spc="150" baseline="0">
                <a:solidFill>
                  <a:schemeClr val="tx2"/>
                </a:solidFill>
              </a:defRPr>
            </a:lvl1pPr>
          </a:lstStyle>
          <a:p>
            <a:r>
              <a:rPr lang="en-US" smtClean="0"/>
              <a:t>Click to edit Master title style</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152400" y="1634971"/>
            <a:ext cx="8831802" cy="504547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399" y="152400"/>
            <a:ext cx="8814047" cy="13464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381000" y="355847"/>
            <a:ext cx="8381260" cy="105439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380999" y="1719071"/>
            <a:ext cx="8407893" cy="440740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70888" y="6356350"/>
            <a:ext cx="2133600" cy="274320"/>
          </a:xfrm>
          <a:prstGeom prst="rect">
            <a:avLst/>
          </a:prstGeom>
        </p:spPr>
        <p:txBody>
          <a:bodyPr vert="horz" lIns="91440" tIns="45720" rIns="91440" bIns="45720" rtlCol="0" anchor="ctr"/>
          <a:lstStyle>
            <a:lvl1pPr algn="l">
              <a:defRPr sz="1100">
                <a:solidFill>
                  <a:schemeClr val="tx2"/>
                </a:solidFill>
              </a:defRPr>
            </a:lvl1pPr>
          </a:lstStyle>
          <a:p>
            <a:fld id="{1E2220C2-C8EA-4A67-A51F-322E6DFF68BF}" type="datetimeFigureOut">
              <a:rPr lang="en-US" smtClean="0"/>
              <a:t>5/31/2021</a:t>
            </a:fld>
            <a:endParaRPr lang="en-US"/>
          </a:p>
        </p:txBody>
      </p:sp>
      <p:sp>
        <p:nvSpPr>
          <p:cNvPr id="5" name="Footer Placeholder 4"/>
          <p:cNvSpPr>
            <a:spLocks noGrp="1"/>
          </p:cNvSpPr>
          <p:nvPr>
            <p:ph type="ftr" sz="quarter" idx="3"/>
          </p:nvPr>
        </p:nvSpPr>
        <p:spPr>
          <a:xfrm>
            <a:off x="3048000" y="6356350"/>
            <a:ext cx="3352800" cy="274320"/>
          </a:xfrm>
          <a:prstGeom prst="rect">
            <a:avLst/>
          </a:prstGeom>
        </p:spPr>
        <p:txBody>
          <a:bodyPr vert="horz" lIns="91440" tIns="45720" rIns="91440" bIns="45720" rtlCol="0" anchor="ctr"/>
          <a:lstStyle>
            <a:lvl1pPr algn="ctr">
              <a:defRPr sz="1100">
                <a:solidFill>
                  <a:schemeClr val="tx2"/>
                </a:solidFill>
              </a:defRPr>
            </a:lvl1pPr>
          </a:lstStyle>
          <a:p>
            <a:endParaRPr lang="en-US"/>
          </a:p>
        </p:txBody>
      </p:sp>
      <p:sp>
        <p:nvSpPr>
          <p:cNvPr id="6" name="Slide Number Placeholder 5"/>
          <p:cNvSpPr>
            <a:spLocks noGrp="1"/>
          </p:cNvSpPr>
          <p:nvPr>
            <p:ph type="sldNum" sz="quarter" idx="4"/>
          </p:nvPr>
        </p:nvSpPr>
        <p:spPr>
          <a:xfrm>
            <a:off x="8234680" y="6355080"/>
            <a:ext cx="582966" cy="274320"/>
          </a:xfrm>
          <a:prstGeom prst="rect">
            <a:avLst/>
          </a:prstGeom>
          <a:ln w="19050">
            <a:noFill/>
          </a:ln>
        </p:spPr>
        <p:txBody>
          <a:bodyPr vert="horz" lIns="91440" tIns="45720" rIns="91440" bIns="45720" rtlCol="0" anchor="ctr"/>
          <a:lstStyle>
            <a:lvl1pPr algn="ctr">
              <a:defRPr sz="1100">
                <a:solidFill>
                  <a:schemeClr val="tx2"/>
                </a:solidFill>
              </a:defRPr>
            </a:lvl1pPr>
          </a:lstStyle>
          <a:p>
            <a:fld id="{2B9D698A-ED6A-447B-A0AF-05938B48D9A5}"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spcBef>
          <a:spcPct val="0"/>
        </a:spcBef>
        <a:buNone/>
        <a:defRPr sz="3200" kern="1200" cap="all" spc="200" baseline="0">
          <a:ln>
            <a:noFill/>
          </a:ln>
          <a:solidFill>
            <a:schemeClr val="bg1"/>
          </a:solidFill>
          <a:effectLst/>
          <a:latin typeface="+mj-lt"/>
          <a:ea typeface="+mj-ea"/>
          <a:cs typeface="+mj-cs"/>
        </a:defRPr>
      </a:lvl1pPr>
    </p:titleStyle>
    <p:body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lstStyle/>
          <a:p>
            <a:endParaRPr lang="en-US" dirty="0"/>
          </a:p>
        </p:txBody>
      </p:sp>
      <p:sp>
        <p:nvSpPr>
          <p:cNvPr id="2" name="Title 1"/>
          <p:cNvSpPr>
            <a:spLocks noGrp="1"/>
          </p:cNvSpPr>
          <p:nvPr>
            <p:ph type="title"/>
          </p:nvPr>
        </p:nvSpPr>
        <p:spPr/>
        <p:txBody>
          <a:bodyPr/>
          <a:lstStyle/>
          <a:p>
            <a:r>
              <a:rPr lang="en-US" sz="3600" dirty="0" smtClean="0"/>
              <a:t>Image Super RESOLUTION USING </a:t>
            </a:r>
            <a:r>
              <a:rPr lang="en-US" sz="3600" dirty="0" err="1" smtClean="0"/>
              <a:t>SRcnn</a:t>
            </a:r>
            <a:r>
              <a:rPr lang="en-US" sz="3600" dirty="0" smtClean="0"/>
              <a:t/>
            </a:r>
            <a:br>
              <a:rPr lang="en-US" sz="3600"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sz="1800" dirty="0" smtClean="0"/>
              <a:t>Group members:</a:t>
            </a:r>
            <a:br>
              <a:rPr lang="en-US" sz="1800" dirty="0" smtClean="0"/>
            </a:br>
            <a:r>
              <a:rPr lang="en-US" sz="1800" dirty="0" smtClean="0"/>
              <a:t>Yusha </a:t>
            </a:r>
            <a:r>
              <a:rPr lang="en-US" sz="1800" dirty="0" err="1" smtClean="0"/>
              <a:t>arif</a:t>
            </a:r>
            <a:r>
              <a:rPr lang="en-US" sz="1800" dirty="0" smtClean="0"/>
              <a:t>: 18K 1289</a:t>
            </a:r>
            <a:br>
              <a:rPr lang="en-US" sz="1800" dirty="0" smtClean="0"/>
            </a:br>
            <a:r>
              <a:rPr lang="en-US" sz="1800" dirty="0" smtClean="0"/>
              <a:t>Mugheera Bin </a:t>
            </a:r>
            <a:r>
              <a:rPr lang="en-US" sz="1800" dirty="0" err="1" smtClean="0"/>
              <a:t>sadiq</a:t>
            </a:r>
            <a:r>
              <a:rPr lang="en-US" sz="1800" dirty="0" smtClean="0"/>
              <a:t>: 18K-0296</a:t>
            </a:r>
            <a:br>
              <a:rPr lang="en-US" sz="1800" dirty="0" smtClean="0"/>
            </a:br>
            <a:r>
              <a:rPr lang="en-US" sz="1800" dirty="0" err="1" smtClean="0"/>
              <a:t>Abdurraffay</a:t>
            </a:r>
            <a:r>
              <a:rPr lang="en-US" sz="1800" dirty="0" smtClean="0"/>
              <a:t> 18k-116</a:t>
            </a:r>
            <a:endParaRPr lang="en-US" sz="1800" dirty="0"/>
          </a:p>
        </p:txBody>
      </p:sp>
    </p:spTree>
    <p:extLst>
      <p:ext uri="{BB962C8B-B14F-4D97-AF65-F5344CB8AC3E}">
        <p14:creationId xmlns:p14="http://schemas.microsoft.com/office/powerpoint/2010/main" val="9886871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problem here is the recovering of high-resolution image from a single low-resolution image. The motivation behind the implementation of this project is to help students who can’t afford smartphones with high resolution camera and the image capturing of class boards is an important resource for a student as they can preserve the work for future use. Due to low-resolution image, they can’t use the image in future as they can’t see the work properly so this model will help these students to map there low-resolution image to high resolution image. </a:t>
            </a:r>
          </a:p>
          <a:p>
            <a:endParaRPr lang="en-US" dirty="0"/>
          </a:p>
        </p:txBody>
      </p:sp>
      <p:sp>
        <p:nvSpPr>
          <p:cNvPr id="3" name="Title 2"/>
          <p:cNvSpPr>
            <a:spLocks noGrp="1"/>
          </p:cNvSpPr>
          <p:nvPr>
            <p:ph type="title"/>
          </p:nvPr>
        </p:nvSpPr>
        <p:spPr/>
        <p:txBody>
          <a:bodyPr/>
          <a:lstStyle/>
          <a:p>
            <a:r>
              <a:rPr lang="en-US" dirty="0" smtClean="0"/>
              <a:t>Introduction</a:t>
            </a:r>
            <a:br>
              <a:rPr lang="en-US" dirty="0" smtClean="0"/>
            </a:br>
            <a:endParaRPr lang="en-US" dirty="0"/>
          </a:p>
        </p:txBody>
      </p:sp>
    </p:spTree>
    <p:extLst>
      <p:ext uri="{BB962C8B-B14F-4D97-AF65-F5344CB8AC3E}">
        <p14:creationId xmlns:p14="http://schemas.microsoft.com/office/powerpoint/2010/main" val="4398774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smtClean="0"/>
              <a:t>A feed forward CNN with 3 layers</a:t>
            </a:r>
          </a:p>
          <a:p>
            <a:r>
              <a:rPr lang="en-US" i="1" u="sng" dirty="0"/>
              <a:t>Patch extraction and </a:t>
            </a:r>
            <a:r>
              <a:rPr lang="en-US" i="1" u="sng" dirty="0" smtClean="0"/>
              <a:t>representation</a:t>
            </a:r>
            <a:r>
              <a:rPr lang="en-US" u="sng" dirty="0" smtClean="0"/>
              <a:t> </a:t>
            </a:r>
            <a:r>
              <a:rPr lang="en-US" dirty="0" smtClean="0"/>
              <a:t>(Layer1)</a:t>
            </a:r>
          </a:p>
          <a:p>
            <a:pPr marL="45720" indent="0">
              <a:buNone/>
            </a:pPr>
            <a:r>
              <a:rPr lang="en-US" dirty="0" smtClean="0"/>
              <a:t>filter size </a:t>
            </a:r>
            <a:r>
              <a:rPr lang="en-US" dirty="0"/>
              <a:t>= 9 </a:t>
            </a:r>
            <a:r>
              <a:rPr lang="en-US" dirty="0" smtClean="0"/>
              <a:t> </a:t>
            </a:r>
          </a:p>
          <a:p>
            <a:pPr marL="45720" indent="0">
              <a:buNone/>
            </a:pPr>
            <a:r>
              <a:rPr lang="es-ES" dirty="0" smtClean="0"/>
              <a:t>F1(Y</a:t>
            </a:r>
            <a:r>
              <a:rPr lang="es-ES" dirty="0"/>
              <a:t>) = </a:t>
            </a:r>
            <a:r>
              <a:rPr lang="es-ES" dirty="0" err="1"/>
              <a:t>max</a:t>
            </a:r>
            <a:r>
              <a:rPr lang="es-ES" dirty="0"/>
              <a:t> (0, W1 ∗ Y + B1</a:t>
            </a:r>
            <a:r>
              <a:rPr lang="es-ES" dirty="0" smtClean="0"/>
              <a:t>) </a:t>
            </a:r>
            <a:endParaRPr lang="en-US" dirty="0" smtClean="0"/>
          </a:p>
          <a:p>
            <a:r>
              <a:rPr lang="en-US" i="1" u="sng" dirty="0"/>
              <a:t>Non-linear </a:t>
            </a:r>
            <a:r>
              <a:rPr lang="en-US" i="1" u="sng" dirty="0" smtClean="0"/>
              <a:t>mapping </a:t>
            </a:r>
            <a:r>
              <a:rPr lang="en-US" dirty="0" smtClean="0"/>
              <a:t>(Layer2)</a:t>
            </a:r>
          </a:p>
          <a:p>
            <a:pPr marL="45720" indent="0">
              <a:buNone/>
            </a:pPr>
            <a:r>
              <a:rPr lang="en-US" dirty="0" smtClean="0"/>
              <a:t>filter size = 5</a:t>
            </a:r>
          </a:p>
          <a:p>
            <a:pPr marL="45720" indent="0">
              <a:buNone/>
            </a:pPr>
            <a:r>
              <a:rPr lang="es-ES" dirty="0" smtClean="0"/>
              <a:t>F2(Y</a:t>
            </a:r>
            <a:r>
              <a:rPr lang="es-ES" dirty="0"/>
              <a:t>) = </a:t>
            </a:r>
            <a:r>
              <a:rPr lang="es-ES" dirty="0" err="1"/>
              <a:t>max</a:t>
            </a:r>
            <a:r>
              <a:rPr lang="es-ES" dirty="0"/>
              <a:t> (0, W2 ∗ F1(Y) + B2).</a:t>
            </a:r>
            <a:endParaRPr lang="en-US" dirty="0" smtClean="0"/>
          </a:p>
          <a:p>
            <a:r>
              <a:rPr lang="en-US" i="1" u="sng" dirty="0" smtClean="0"/>
              <a:t>Reconstruction</a:t>
            </a:r>
            <a:r>
              <a:rPr lang="en-US" dirty="0" smtClean="0"/>
              <a:t> (Layer 3)</a:t>
            </a:r>
          </a:p>
          <a:p>
            <a:pPr marL="45720" indent="0">
              <a:buNone/>
            </a:pPr>
            <a:r>
              <a:rPr lang="en-US" dirty="0"/>
              <a:t>f</a:t>
            </a:r>
            <a:r>
              <a:rPr lang="en-US" dirty="0" smtClean="0"/>
              <a:t>ilter size </a:t>
            </a:r>
            <a:r>
              <a:rPr lang="en-US" dirty="0"/>
              <a:t>= </a:t>
            </a:r>
            <a:r>
              <a:rPr lang="en-US" dirty="0" smtClean="0"/>
              <a:t>5</a:t>
            </a:r>
          </a:p>
          <a:p>
            <a:pPr marL="45720" indent="0">
              <a:buNone/>
            </a:pPr>
            <a:r>
              <a:rPr lang="en-US" dirty="0" smtClean="0"/>
              <a:t>F(Y</a:t>
            </a:r>
            <a:r>
              <a:rPr lang="en-US" dirty="0"/>
              <a:t>) = W3 ∗ F2(Y) + B3</a:t>
            </a:r>
            <a:endParaRPr lang="en-US" dirty="0" smtClean="0"/>
          </a:p>
          <a:p>
            <a:endParaRPr lang="en-US" dirty="0" smtClean="0"/>
          </a:p>
          <a:p>
            <a:r>
              <a:rPr lang="en-US" dirty="0" smtClean="0"/>
              <a:t>Activation Function: </a:t>
            </a:r>
            <a:r>
              <a:rPr lang="en-US" dirty="0" err="1" smtClean="0"/>
              <a:t>ReLU</a:t>
            </a:r>
            <a:r>
              <a:rPr lang="en-US" dirty="0" smtClean="0"/>
              <a:t> : max(0,x)</a:t>
            </a:r>
          </a:p>
          <a:p>
            <a:r>
              <a:rPr lang="en-US" dirty="0"/>
              <a:t>w</a:t>
            </a:r>
            <a:r>
              <a:rPr lang="en-US" dirty="0" smtClean="0"/>
              <a:t>here W1, W2, W3 are weights of filters and B1, B2, B3 are bias. </a:t>
            </a:r>
          </a:p>
          <a:p>
            <a:endParaRPr lang="en-US" dirty="0"/>
          </a:p>
        </p:txBody>
      </p:sp>
      <p:sp>
        <p:nvSpPr>
          <p:cNvPr id="3" name="Title 2"/>
          <p:cNvSpPr>
            <a:spLocks noGrp="1"/>
          </p:cNvSpPr>
          <p:nvPr>
            <p:ph type="title"/>
          </p:nvPr>
        </p:nvSpPr>
        <p:spPr/>
        <p:txBody>
          <a:bodyPr/>
          <a:lstStyle/>
          <a:p>
            <a:r>
              <a:rPr lang="en-US" dirty="0" smtClean="0"/>
              <a:t>DESIGN</a:t>
            </a:r>
            <a:endParaRPr lang="en-US" dirty="0"/>
          </a:p>
        </p:txBody>
      </p:sp>
    </p:spTree>
    <p:extLst>
      <p:ext uri="{BB962C8B-B14F-4D97-AF65-F5344CB8AC3E}">
        <p14:creationId xmlns:p14="http://schemas.microsoft.com/office/powerpoint/2010/main" val="19634961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4800" y="3276600"/>
            <a:ext cx="8407400" cy="3114518"/>
          </a:xfrm>
        </p:spPr>
      </p:pic>
      <p:sp>
        <p:nvSpPr>
          <p:cNvPr id="3" name="Title 2"/>
          <p:cNvSpPr>
            <a:spLocks noGrp="1"/>
          </p:cNvSpPr>
          <p:nvPr>
            <p:ph type="title"/>
          </p:nvPr>
        </p:nvSpPr>
        <p:spPr/>
        <p:txBody>
          <a:bodyPr/>
          <a:lstStyle/>
          <a:p>
            <a:r>
              <a:rPr lang="en-US" dirty="0" smtClean="0"/>
              <a:t>Architecture</a:t>
            </a:r>
            <a:endParaRPr lang="en-US" dirty="0"/>
          </a:p>
        </p:txBody>
      </p:sp>
    </p:spTree>
    <p:extLst>
      <p:ext uri="{BB962C8B-B14F-4D97-AF65-F5344CB8AC3E}">
        <p14:creationId xmlns:p14="http://schemas.microsoft.com/office/powerpoint/2010/main" val="15890234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r>
              <a:rPr lang="en-US" dirty="0"/>
              <a:t>The dataset we used for training was the STL10 dataset. This dataset has the following features:</a:t>
            </a:r>
          </a:p>
          <a:p>
            <a:pPr lvl="0"/>
            <a:r>
              <a:rPr lang="en-US" dirty="0"/>
              <a:t>10 classes: airplane, bird, car, cat, deer, dog, horse, monkey, ship, truck.</a:t>
            </a:r>
          </a:p>
          <a:p>
            <a:pPr lvl="0"/>
            <a:r>
              <a:rPr lang="en-US" dirty="0"/>
              <a:t>Images are 96x96 pixels, color.</a:t>
            </a:r>
          </a:p>
          <a:p>
            <a:pPr lvl="0"/>
            <a:r>
              <a:rPr lang="en-US" dirty="0"/>
              <a:t>500 training images (10 pre-defined folds), 800 test images per class.</a:t>
            </a:r>
          </a:p>
          <a:p>
            <a:r>
              <a:rPr lang="en-US" dirty="0"/>
              <a:t>For testing, we used the Set14 dataset which is a dataset consisting of 14 images commonly used for testing performance of Image Super-Resolution models </a:t>
            </a:r>
          </a:p>
          <a:p>
            <a:r>
              <a:rPr lang="en-US" dirty="0"/>
              <a:t>The work was divided equally amongst the group members. Yusha was responsible for defining the architecture of the SRCNN model and creating the training module. </a:t>
            </a:r>
            <a:r>
              <a:rPr lang="en-US" dirty="0" err="1"/>
              <a:t>Abduraffay</a:t>
            </a:r>
            <a:r>
              <a:rPr lang="en-US" dirty="0"/>
              <a:t> worked on the evaluation module whereas Mugheera was responsible for extracting the key information from the research papers and setting up the </a:t>
            </a:r>
            <a:r>
              <a:rPr lang="en-US" dirty="0" err="1"/>
              <a:t>tensorboard</a:t>
            </a:r>
            <a:r>
              <a:rPr lang="en-US" dirty="0"/>
              <a:t> for displaying the training results.  </a:t>
            </a:r>
          </a:p>
          <a:p>
            <a:endParaRPr lang="en-US" dirty="0"/>
          </a:p>
        </p:txBody>
      </p:sp>
      <p:sp>
        <p:nvSpPr>
          <p:cNvPr id="3" name="Title 2"/>
          <p:cNvSpPr>
            <a:spLocks noGrp="1"/>
          </p:cNvSpPr>
          <p:nvPr>
            <p:ph type="title"/>
          </p:nvPr>
        </p:nvSpPr>
        <p:spPr/>
        <p:txBody>
          <a:bodyPr/>
          <a:lstStyle/>
          <a:p>
            <a:r>
              <a:rPr lang="en-US" dirty="0" smtClean="0"/>
              <a:t>methodology</a:t>
            </a:r>
            <a:endParaRPr lang="en-US" dirty="0"/>
          </a:p>
        </p:txBody>
      </p:sp>
    </p:spTree>
    <p:extLst>
      <p:ext uri="{BB962C8B-B14F-4D97-AF65-F5344CB8AC3E}">
        <p14:creationId xmlns:p14="http://schemas.microsoft.com/office/powerpoint/2010/main" val="250657146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
            </a:r>
            <a:br>
              <a:rPr lang="en-US" dirty="0" smtClean="0"/>
            </a:br>
            <a:endParaRPr lang="en-US" dirty="0"/>
          </a:p>
        </p:txBody>
      </p:sp>
      <p:sp>
        <p:nvSpPr>
          <p:cNvPr id="3" name="Title 2"/>
          <p:cNvSpPr>
            <a:spLocks noGrp="1"/>
          </p:cNvSpPr>
          <p:nvPr>
            <p:ph type="title"/>
          </p:nvPr>
        </p:nvSpPr>
        <p:spPr/>
        <p:txBody>
          <a:bodyPr/>
          <a:lstStyle/>
          <a:p>
            <a:r>
              <a:rPr lang="en-US" dirty="0" smtClean="0"/>
              <a:t>results</a:t>
            </a:r>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04801" y="1676401"/>
            <a:ext cx="3505200" cy="2321564"/>
          </a:xfrm>
          <a:prstGeom prst="rect">
            <a:avLst/>
          </a:prstGeom>
        </p:spPr>
      </p:pic>
      <p:sp>
        <p:nvSpPr>
          <p:cNvPr id="5" name="Rectangle 4"/>
          <p:cNvSpPr/>
          <p:nvPr/>
        </p:nvSpPr>
        <p:spPr>
          <a:xfrm>
            <a:off x="228600" y="3951892"/>
            <a:ext cx="4572000" cy="276999"/>
          </a:xfrm>
          <a:prstGeom prst="rect">
            <a:avLst/>
          </a:prstGeom>
        </p:spPr>
        <p:txBody>
          <a:bodyPr>
            <a:spAutoFit/>
          </a:bodyPr>
          <a:lstStyle/>
          <a:p>
            <a:r>
              <a:rPr lang="en-US" sz="1200" dirty="0" smtClean="0"/>
              <a:t>MSE</a:t>
            </a:r>
            <a:endParaRPr lang="en-US" dirty="0"/>
          </a:p>
        </p:txBody>
      </p:sp>
      <p:pic>
        <p:nvPicPr>
          <p:cNvPr id="6" name="Picture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592782" y="1676401"/>
            <a:ext cx="3713018" cy="2346120"/>
          </a:xfrm>
          <a:prstGeom prst="rect">
            <a:avLst/>
          </a:prstGeom>
        </p:spPr>
      </p:pic>
      <p:sp>
        <p:nvSpPr>
          <p:cNvPr id="7" name="Rectangle 6"/>
          <p:cNvSpPr/>
          <p:nvPr/>
        </p:nvSpPr>
        <p:spPr>
          <a:xfrm>
            <a:off x="4544291" y="4011820"/>
            <a:ext cx="4572000" cy="276999"/>
          </a:xfrm>
          <a:prstGeom prst="rect">
            <a:avLst/>
          </a:prstGeom>
        </p:spPr>
        <p:txBody>
          <a:bodyPr>
            <a:spAutoFit/>
          </a:bodyPr>
          <a:lstStyle/>
          <a:p>
            <a:r>
              <a:rPr lang="en-US" sz="1200" dirty="0" smtClean="0"/>
              <a:t>PSNR of </a:t>
            </a:r>
            <a:r>
              <a:rPr lang="en-US" sz="1200" dirty="0" err="1" smtClean="0"/>
              <a:t>BiCubic</a:t>
            </a:r>
            <a:r>
              <a:rPr lang="en-US" sz="1200" dirty="0" smtClean="0"/>
              <a:t> Interpolation</a:t>
            </a:r>
            <a:endParaRPr lang="en-US" sz="1200" dirty="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48691" y="4288819"/>
            <a:ext cx="5458691" cy="2270910"/>
          </a:xfrm>
          <a:prstGeom prst="rect">
            <a:avLst/>
          </a:prstGeom>
        </p:spPr>
      </p:pic>
    </p:spTree>
    <p:extLst>
      <p:ext uri="{BB962C8B-B14F-4D97-AF65-F5344CB8AC3E}">
        <p14:creationId xmlns:p14="http://schemas.microsoft.com/office/powerpoint/2010/main" val="211790696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b="1" u="sng" dirty="0"/>
              <a:t>  </a:t>
            </a:r>
            <a:endParaRPr lang="en-US" dirty="0"/>
          </a:p>
        </p:txBody>
      </p:sp>
      <p:sp>
        <p:nvSpPr>
          <p:cNvPr id="3" name="Title 2"/>
          <p:cNvSpPr>
            <a:spLocks noGrp="1"/>
          </p:cNvSpPr>
          <p:nvPr>
            <p:ph type="title"/>
          </p:nvPr>
        </p:nvSpPr>
        <p:spPr/>
        <p:txBody>
          <a:bodyPr/>
          <a:lstStyle/>
          <a:p>
            <a:r>
              <a:rPr lang="en-US" dirty="0" err="1" smtClean="0"/>
              <a:t>ReSULTS</a:t>
            </a:r>
            <a:r>
              <a:rPr lang="en-US" dirty="0" smtClean="0"/>
              <a:t> (</a:t>
            </a:r>
            <a:r>
              <a:rPr lang="en-US" dirty="0" err="1" smtClean="0"/>
              <a:t>cont</a:t>
            </a:r>
            <a:r>
              <a:rPr lang="en-US" dirty="0" smtClean="0"/>
              <a:t>)</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2286000"/>
            <a:ext cx="3524250" cy="3383280"/>
          </a:xfrm>
          <a:prstGeom prst="rect">
            <a:avLst/>
          </a:prstGeom>
        </p:spPr>
      </p:pic>
      <p:pic>
        <p:nvPicPr>
          <p:cNvPr id="7" name="Picture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86350" y="2264664"/>
            <a:ext cx="3546475" cy="3404616"/>
          </a:xfrm>
          <a:prstGeom prst="rect">
            <a:avLst/>
          </a:prstGeom>
        </p:spPr>
      </p:pic>
    </p:spTree>
    <p:extLst>
      <p:ext uri="{BB962C8B-B14F-4D97-AF65-F5344CB8AC3E}">
        <p14:creationId xmlns:p14="http://schemas.microsoft.com/office/powerpoint/2010/main" val="67958990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28600" y="2133600"/>
            <a:ext cx="3352800" cy="3352800"/>
          </a:xfrm>
        </p:spPr>
      </p:pic>
      <p:sp>
        <p:nvSpPr>
          <p:cNvPr id="3" name="Title 2"/>
          <p:cNvSpPr>
            <a:spLocks noGrp="1"/>
          </p:cNvSpPr>
          <p:nvPr>
            <p:ph type="title"/>
          </p:nvPr>
        </p:nvSpPr>
        <p:spPr/>
        <p:txBody>
          <a:bodyPr/>
          <a:lstStyle/>
          <a:p>
            <a:r>
              <a:rPr lang="en-US" dirty="0" smtClean="0"/>
              <a:t>RESULTS (</a:t>
            </a:r>
            <a:r>
              <a:rPr lang="en-US" dirty="0" err="1" smtClean="0"/>
              <a:t>Cont</a:t>
            </a:r>
            <a:r>
              <a:rPr lang="en-US" dirty="0" smtClean="0"/>
              <a:t>)</a:t>
            </a:r>
            <a:endParaRPr lang="en-US"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5800" y="2133600"/>
            <a:ext cx="3429000" cy="3429000"/>
          </a:xfrm>
          <a:prstGeom prst="rect">
            <a:avLst/>
          </a:prstGeom>
        </p:spPr>
      </p:pic>
    </p:spTree>
    <p:extLst>
      <p:ext uri="{BB962C8B-B14F-4D97-AF65-F5344CB8AC3E}">
        <p14:creationId xmlns:p14="http://schemas.microsoft.com/office/powerpoint/2010/main" val="38743719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The accuracy of the model will improve more when it will be trained on much larger dataset and much greater values of epoch size. In addition to these measures the performance of this model can also improve by exploring more filters and different training strategies. The model can be extended to use in real life applications like installing this model in the surveillance cameras used in traffic signals to help the traffic police in monitoring the vehicle speeds and recognizing the vehicles which are over-speeding and due to this over-speeding, the images captured by the cameras are not good enough to recognize so these images can be mapped to high resolution images.  </a:t>
            </a:r>
          </a:p>
          <a:p>
            <a:endParaRPr lang="en-US" dirty="0"/>
          </a:p>
        </p:txBody>
      </p:sp>
      <p:sp>
        <p:nvSpPr>
          <p:cNvPr id="3" name="Title 2"/>
          <p:cNvSpPr>
            <a:spLocks noGrp="1"/>
          </p:cNvSpPr>
          <p:nvPr>
            <p:ph type="title"/>
          </p:nvPr>
        </p:nvSpPr>
        <p:spPr/>
        <p:txBody>
          <a:bodyPr/>
          <a:lstStyle/>
          <a:p>
            <a:r>
              <a:rPr lang="en-US" dirty="0" smtClean="0"/>
              <a:t>Conclusion and future work</a:t>
            </a:r>
            <a:endParaRPr lang="en-US" dirty="0"/>
          </a:p>
        </p:txBody>
      </p:sp>
    </p:spTree>
    <p:extLst>
      <p:ext uri="{BB962C8B-B14F-4D97-AF65-F5344CB8AC3E}">
        <p14:creationId xmlns:p14="http://schemas.microsoft.com/office/powerpoint/2010/main" val="1081386563"/>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Grid">
  <a:themeElements>
    <a:clrScheme name="Grid">
      <a:dk1>
        <a:sysClr val="windowText" lastClr="000000"/>
      </a:dk1>
      <a:lt1>
        <a:sysClr val="window" lastClr="FFFFFF"/>
      </a:lt1>
      <a:dk2>
        <a:srgbClr val="534949"/>
      </a:dk2>
      <a:lt2>
        <a:srgbClr val="CCD1B9"/>
      </a:lt2>
      <a:accent1>
        <a:srgbClr val="C66951"/>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Grid">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ajorFont>
      <a:min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inorFont>
    </a:fontScheme>
    <a:fmtScheme name="Grid">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effectStyle>
        <a:effectStyle>
          <a:effectLst>
            <a:outerShdw blurRad="31750" dist="25400" dir="5400000" rotWithShape="0">
              <a:srgbClr val="000000">
                <a:alpha val="5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0000"/>
            <a:shade val="93000"/>
            <a:satMod val="150000"/>
          </a:schemeClr>
        </a:solidFill>
        <a:blipFill rotWithShape="1">
          <a:blip xmlns:r="http://schemas.openxmlformats.org/officeDocument/2006/relationships" r:embed="rId1">
            <a:duotone>
              <a:schemeClr val="phClr">
                <a:tint val="95000"/>
              </a:schemeClr>
              <a:schemeClr val="phClr">
                <a:shade val="93000"/>
                <a:satMod val="110000"/>
              </a:schemeClr>
            </a:duotone>
          </a:blip>
          <a:tile tx="0" ty="0" sx="100000" sy="10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Grid</Template>
  <TotalTime>86</TotalTime>
  <Words>481</Words>
  <Application>Microsoft Office PowerPoint</Application>
  <PresentationFormat>On-screen Show (4:3)</PresentationFormat>
  <Paragraphs>34</Paragraphs>
  <Slides>9</Slides>
  <Notes>0</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Grid</vt:lpstr>
      <vt:lpstr>Image Super RESOLUTION USING SRcnn      Group members: Yusha arif: 18K 1289 Mugheera Bin sadiq: 18K-0296 Abdurraffay 18k-116</vt:lpstr>
      <vt:lpstr>Introduction </vt:lpstr>
      <vt:lpstr>DESIGN</vt:lpstr>
      <vt:lpstr>Architecture</vt:lpstr>
      <vt:lpstr>methodology</vt:lpstr>
      <vt:lpstr>results</vt:lpstr>
      <vt:lpstr>ReSULTS (cont)</vt:lpstr>
      <vt:lpstr>RESULTS (Cont)</vt:lpstr>
      <vt:lpstr>Conclusion and future work</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Super RESOLUTION USING cnn      Group members: Yusha arif: 18K 1289 Mugheera Bin sadiq: 18K-0296 Abdurraffay 18k-116</dc:title>
  <dc:creator>haroon traders</dc:creator>
  <cp:lastModifiedBy>haroon traders</cp:lastModifiedBy>
  <cp:revision>4</cp:revision>
  <dcterms:created xsi:type="dcterms:W3CDTF">2021-05-30T19:02:11Z</dcterms:created>
  <dcterms:modified xsi:type="dcterms:W3CDTF">2021-05-30T20:29:04Z</dcterms:modified>
</cp:coreProperties>
</file>

<file path=docProps/thumbnail.jpeg>
</file>